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</p:sldIdLst>
  <p:sldSz cx="14630400" cy="8229600"/>
  <p:notesSz cx="8229600" cy="14630400"/>
  <p:embeddedFontLst>
    <p:embeddedFont>
      <p:font typeface="Noto Sans TC" panose="020B0604020202020204" charset="-128"/>
      <p:regular r:id="rId13"/>
    </p:embeddedFont>
    <p:embeddedFont>
      <p:font typeface="Sora Medium" panose="020B0604020202020204" charset="0"/>
      <p:regular r:id="rId14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102" d="100"/>
          <a:sy n="102" d="100"/>
        </p:scale>
        <p:origin x="138" y="2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616499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  <p:txBody>
          <a:bodyPr/>
          <a:lstStyle/>
          <a:p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  <p:txBody>
          <a:bodyPr/>
          <a:lstStyle/>
          <a:p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.me/book_ai_king_bot" TargetMode="External"/><Relationship Id="rId5" Type="http://schemas.openxmlformats.org/officeDocument/2006/relationships/hyperlink" Target="https://github.com/NocarDvanSiegfried/ai-book" TargetMode="External"/><Relationship Id="rId4" Type="http://schemas.openxmlformats.org/officeDocument/2006/relationships/hyperlink" Target="https://github.com/patolog123/Analyst-3.0/tree/main/&#1053;&#1086;&#1074;&#1075;&#1086;&#1088;&#1086;&#1076;&#1086;&#1074;_&#1048;&#1074;&#1072;&#1085;" TargetMode="Externa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88" y="1415122"/>
            <a:ext cx="5670590" cy="7163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AI</a:t>
            </a:r>
            <a:r>
              <a:rPr lang="ru-RU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-</a:t>
            </a: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BOOK </a:t>
            </a:r>
            <a:r>
              <a:rPr lang="en-US" sz="4450" dirty="0">
                <a:solidFill>
                  <a:srgbClr val="000000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🤖📚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88" y="247168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Бот, который знает, что тебе понравится раньше, чем ты сам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88" y="308973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ИИ, который выбирает книги, пока ты выбираешь сериалы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88" y="3668060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Автор:</a:t>
            </a: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</a:t>
            </a:r>
            <a:r>
              <a:rPr lang="ru-RU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Иван Новгородов</a:t>
            </a:r>
            <a:endParaRPr lang="en-US" sz="175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21FFFF-F154-EC85-A262-19FF9ACBE610}"/>
              </a:ext>
            </a:extLst>
          </p:cNvPr>
          <p:cNvSpPr txBox="1"/>
          <p:nvPr/>
        </p:nvSpPr>
        <p:spPr>
          <a:xfrm>
            <a:off x="6280184" y="4195410"/>
            <a:ext cx="8350213" cy="8027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850"/>
              </a:lnSpc>
            </a:pPr>
            <a:r>
              <a:rPr lang="ru-RU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</a:rPr>
              <a:t>Ссылка на документацию</a:t>
            </a:r>
            <a:r>
              <a:rPr lang="en-US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</a:rPr>
              <a:t>:  </a:t>
            </a:r>
            <a:r>
              <a:rPr lang="en-US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hlinkClick r:id="rId4"/>
              </a:rPr>
              <a:t>https://github.com/patolog123/Analyst-3.0/tree/main/</a:t>
            </a:r>
            <a:r>
              <a:rPr lang="ru-RU" b="1" dirty="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hlinkClick r:id="rId4"/>
              </a:rPr>
              <a:t>Новгородов_Иван</a:t>
            </a:r>
            <a:r>
              <a:rPr lang="ru-RU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</a:rPr>
              <a:t> </a:t>
            </a:r>
            <a:endParaRPr lang="en-US" sz="18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D5343AE-640B-C1BC-FD12-ACCE13E30CCD}"/>
              </a:ext>
            </a:extLst>
          </p:cNvPr>
          <p:cNvSpPr txBox="1"/>
          <p:nvPr/>
        </p:nvSpPr>
        <p:spPr>
          <a:xfrm>
            <a:off x="6280185" y="5162641"/>
            <a:ext cx="83502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</a:rPr>
              <a:t>Ссылка на репозиторий</a:t>
            </a:r>
            <a:r>
              <a:rPr lang="en-US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</a:rPr>
              <a:t>:</a:t>
            </a:r>
            <a:r>
              <a:rPr lang="ru-RU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</a:rPr>
              <a:t> </a:t>
            </a:r>
            <a:r>
              <a:rPr lang="en-US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hlinkClick r:id="rId5"/>
              </a:rPr>
              <a:t>https://github.com/NocarDvanSiegfried/ai-book</a:t>
            </a:r>
            <a:r>
              <a:rPr lang="ru-RU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</a:rPr>
              <a:t> </a:t>
            </a:r>
            <a:r>
              <a:rPr lang="en-US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</a:rPr>
              <a:t> </a:t>
            </a:r>
            <a:endParaRPr lang="ru-RU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64FE214-D165-FE78-B897-13A8DB2BE3BB}"/>
              </a:ext>
            </a:extLst>
          </p:cNvPr>
          <p:cNvSpPr txBox="1"/>
          <p:nvPr/>
        </p:nvSpPr>
        <p:spPr>
          <a:xfrm>
            <a:off x="6280186" y="5696420"/>
            <a:ext cx="7315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</a:rPr>
              <a:t>Ссылка на бот: </a:t>
            </a:r>
            <a:r>
              <a:rPr lang="en-US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hlinkClick r:id="rId6"/>
              </a:rPr>
              <a:t>https://t.me/book_ai_king_bot</a:t>
            </a:r>
            <a:r>
              <a:rPr lang="ru-RU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</a:rPr>
              <a:t> </a:t>
            </a:r>
            <a:endParaRPr lang="ru-RU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8191" y="607219"/>
            <a:ext cx="10975538" cy="13718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800"/>
              </a:lnSpc>
              <a:buNone/>
            </a:pPr>
            <a:r>
              <a:rPr lang="en-US" sz="8600" dirty="0">
                <a:solidFill>
                  <a:srgbClr val="000000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📚</a:t>
            </a:r>
            <a:r>
              <a:rPr lang="en-US" sz="86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 AI-BOOK</a:t>
            </a:r>
            <a:endParaRPr lang="en-US" sz="8600" dirty="0"/>
          </a:p>
        </p:txBody>
      </p:sp>
      <p:sp>
        <p:nvSpPr>
          <p:cNvPr id="3" name="Text 1"/>
          <p:cNvSpPr/>
          <p:nvPr/>
        </p:nvSpPr>
        <p:spPr>
          <a:xfrm>
            <a:off x="768191" y="2418040"/>
            <a:ext cx="13094018" cy="3512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Экономит время и вдохновляет читать больше</a:t>
            </a:r>
            <a:endParaRPr lang="en-US" sz="1700" dirty="0"/>
          </a:p>
        </p:txBody>
      </p:sp>
      <p:sp>
        <p:nvSpPr>
          <p:cNvPr id="4" name="Shape 2"/>
          <p:cNvSpPr/>
          <p:nvPr/>
        </p:nvSpPr>
        <p:spPr>
          <a:xfrm>
            <a:off x="768191" y="3016210"/>
            <a:ext cx="4218384" cy="2493883"/>
          </a:xfrm>
          <a:prstGeom prst="roundRect">
            <a:avLst>
              <a:gd name="adj" fmla="val 1320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ru-RU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623" y="3235643"/>
            <a:ext cx="658416" cy="658416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8718" y="3379589"/>
            <a:ext cx="296228" cy="37040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87623" y="4113490"/>
            <a:ext cx="3272433" cy="3430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Реальный ИИ-ассистент</a:t>
            </a:r>
            <a:endParaRPr lang="en-US" sz="2150" dirty="0"/>
          </a:p>
        </p:txBody>
      </p:sp>
      <p:sp>
        <p:nvSpPr>
          <p:cNvPr id="8" name="Text 4"/>
          <p:cNvSpPr/>
          <p:nvPr/>
        </p:nvSpPr>
        <p:spPr>
          <a:xfrm>
            <a:off x="987623" y="4588193"/>
            <a:ext cx="3779520" cy="7024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С API, базой данных и продуманной архитектурой</a:t>
            </a:r>
            <a:endParaRPr lang="en-US" sz="1700" dirty="0"/>
          </a:p>
        </p:txBody>
      </p:sp>
      <p:sp>
        <p:nvSpPr>
          <p:cNvPr id="9" name="Shape 5"/>
          <p:cNvSpPr/>
          <p:nvPr/>
        </p:nvSpPr>
        <p:spPr>
          <a:xfrm>
            <a:off x="5206008" y="3016210"/>
            <a:ext cx="4218384" cy="2493883"/>
          </a:xfrm>
          <a:prstGeom prst="roundRect">
            <a:avLst>
              <a:gd name="adj" fmla="val 1320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ru-RU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5440" y="3235643"/>
            <a:ext cx="658416" cy="658416"/>
          </a:xfrm>
          <a:prstGeom prst="rect">
            <a:avLst/>
          </a:prstGeom>
        </p:spPr>
      </p:pic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06534" y="3379589"/>
            <a:ext cx="296228" cy="370403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5425440" y="4113490"/>
            <a:ext cx="2743795" cy="3430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Будущее проекта</a:t>
            </a:r>
            <a:endParaRPr lang="en-US" sz="2150" dirty="0"/>
          </a:p>
        </p:txBody>
      </p:sp>
      <p:sp>
        <p:nvSpPr>
          <p:cNvPr id="13" name="Text 7"/>
          <p:cNvSpPr/>
          <p:nvPr/>
        </p:nvSpPr>
        <p:spPr>
          <a:xfrm>
            <a:off x="5425440" y="4588193"/>
            <a:ext cx="3779520" cy="7024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Интеграция с Telegram Premium, Google Books и Audiobooks</a:t>
            </a:r>
            <a:endParaRPr lang="en-US" sz="1700" dirty="0"/>
          </a:p>
        </p:txBody>
      </p:sp>
      <p:sp>
        <p:nvSpPr>
          <p:cNvPr id="14" name="Shape 8"/>
          <p:cNvSpPr/>
          <p:nvPr/>
        </p:nvSpPr>
        <p:spPr>
          <a:xfrm>
            <a:off x="9643824" y="3016210"/>
            <a:ext cx="4218384" cy="2493883"/>
          </a:xfrm>
          <a:prstGeom prst="roundRect">
            <a:avLst>
              <a:gd name="adj" fmla="val 1320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ru-RU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63257" y="3235643"/>
            <a:ext cx="658416" cy="658416"/>
          </a:xfrm>
          <a:prstGeom prst="rect">
            <a:avLst/>
          </a:prstGeom>
        </p:spPr>
      </p:pic>
      <p:pic>
        <p:nvPicPr>
          <p:cNvPr id="16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44351" y="3379589"/>
            <a:ext cx="296228" cy="370403"/>
          </a:xfrm>
          <a:prstGeom prst="rect">
            <a:avLst/>
          </a:prstGeom>
        </p:spPr>
      </p:pic>
      <p:sp>
        <p:nvSpPr>
          <p:cNvPr id="17" name="Text 9"/>
          <p:cNvSpPr/>
          <p:nvPr/>
        </p:nvSpPr>
        <p:spPr>
          <a:xfrm>
            <a:off x="9863257" y="4113490"/>
            <a:ext cx="3023235" cy="3430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Твоя следующая книга</a:t>
            </a:r>
            <a:endParaRPr lang="en-US" sz="2150" dirty="0"/>
          </a:p>
        </p:txBody>
      </p:sp>
      <p:sp>
        <p:nvSpPr>
          <p:cNvPr id="18" name="Text 10"/>
          <p:cNvSpPr/>
          <p:nvPr/>
        </p:nvSpPr>
        <p:spPr>
          <a:xfrm>
            <a:off x="9863257" y="4588193"/>
            <a:ext cx="3779520" cy="3512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Пусть она выберет тебя сама</a:t>
            </a:r>
            <a:endParaRPr lang="en-US" sz="1700" dirty="0"/>
          </a:p>
        </p:txBody>
      </p:sp>
      <p:sp>
        <p:nvSpPr>
          <p:cNvPr id="19" name="Shape 11"/>
          <p:cNvSpPr/>
          <p:nvPr/>
        </p:nvSpPr>
        <p:spPr>
          <a:xfrm>
            <a:off x="768191" y="5866675"/>
            <a:ext cx="13094018" cy="35004"/>
          </a:xfrm>
          <a:prstGeom prst="rect">
            <a:avLst/>
          </a:prstGeom>
          <a:solidFill>
            <a:srgbClr val="E0D6DE">
              <a:alpha val="50000"/>
            </a:srgbClr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20" name="Text 12"/>
          <p:cNvSpPr/>
          <p:nvPr/>
        </p:nvSpPr>
        <p:spPr>
          <a:xfrm>
            <a:off x="1097399" y="6395442"/>
            <a:ext cx="12764810" cy="3664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000000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🪄</a:t>
            </a:r>
            <a:r>
              <a:rPr lang="en-US" sz="17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</a:t>
            </a:r>
            <a:r>
              <a:rPr lang="en-US" sz="1700" i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"AI-BOOK — твой книжный Гендальф: всегда приходит вовремя"</a:t>
            </a:r>
            <a:endParaRPr lang="en-US" sz="1700" dirty="0"/>
          </a:p>
        </p:txBody>
      </p:sp>
      <p:sp>
        <p:nvSpPr>
          <p:cNvPr id="21" name="Shape 13"/>
          <p:cNvSpPr/>
          <p:nvPr/>
        </p:nvSpPr>
        <p:spPr>
          <a:xfrm>
            <a:off x="768191" y="6148507"/>
            <a:ext cx="30480" cy="860346"/>
          </a:xfrm>
          <a:prstGeom prst="rect">
            <a:avLst/>
          </a:prstGeom>
          <a:solidFill>
            <a:srgbClr val="97B8FF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22" name="Text 14"/>
          <p:cNvSpPr/>
          <p:nvPr/>
        </p:nvSpPr>
        <p:spPr>
          <a:xfrm>
            <a:off x="768191" y="7255788"/>
            <a:ext cx="13094018" cy="3664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000000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📚</a:t>
            </a:r>
            <a:r>
              <a:rPr lang="en-US" sz="17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ИИ знает, что тебе нужна книга о саморазвитии, хотя ты просто искал мангу</a:t>
            </a:r>
            <a:endParaRPr lang="en-US" sz="17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22089" y="410170"/>
            <a:ext cx="6293882" cy="4661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50"/>
              </a:lnSpc>
              <a:buNone/>
            </a:pPr>
            <a:r>
              <a:rPr lang="en-US" sz="29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Проблема: бесконечный выбор </a:t>
            </a:r>
            <a:r>
              <a:rPr lang="en-US" sz="2900" dirty="0">
                <a:solidFill>
                  <a:srgbClr val="000000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📉</a:t>
            </a:r>
            <a:endParaRPr lang="en-US" sz="29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089" y="1267778"/>
            <a:ext cx="6611183" cy="661118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04748" y="1249085"/>
            <a:ext cx="3040737" cy="2795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Каждый день тысячи людей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504748" y="1677710"/>
            <a:ext cx="6611183" cy="4772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Пролистывают бесконечные списки книг, но не знают, с чего начать. Время уходит на выбор, а не на чтение.</a:t>
            </a:r>
            <a:endParaRPr lang="en-US" sz="1150" dirty="0"/>
          </a:p>
        </p:txBody>
      </p:sp>
      <p:sp>
        <p:nvSpPr>
          <p:cNvPr id="6" name="Text 3"/>
          <p:cNvSpPr/>
          <p:nvPr/>
        </p:nvSpPr>
        <p:spPr>
          <a:xfrm>
            <a:off x="7728466" y="2322671"/>
            <a:ext cx="6387465" cy="4772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"Потратить меньше времени на выбор, больше — на чтение" — мечта, которую мы реализовали</a:t>
            </a:r>
            <a:endParaRPr lang="en-US" sz="1150" dirty="0"/>
          </a:p>
        </p:txBody>
      </p:sp>
      <p:sp>
        <p:nvSpPr>
          <p:cNvPr id="7" name="Shape 4"/>
          <p:cNvSpPr/>
          <p:nvPr/>
        </p:nvSpPr>
        <p:spPr>
          <a:xfrm>
            <a:off x="7504748" y="2322671"/>
            <a:ext cx="15240" cy="477202"/>
          </a:xfrm>
          <a:prstGeom prst="rect">
            <a:avLst/>
          </a:prstGeom>
          <a:solidFill>
            <a:srgbClr val="97B8FF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8" name="Shape 5"/>
          <p:cNvSpPr/>
          <p:nvPr/>
        </p:nvSpPr>
        <p:spPr>
          <a:xfrm>
            <a:off x="522089" y="8289038"/>
            <a:ext cx="13586222" cy="26194"/>
          </a:xfrm>
          <a:prstGeom prst="rect">
            <a:avLst/>
          </a:prstGeom>
          <a:solidFill>
            <a:srgbClr val="E0D6DE">
              <a:alpha val="50000"/>
            </a:srgbClr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9" name="Shape 6"/>
          <p:cNvSpPr/>
          <p:nvPr/>
        </p:nvSpPr>
        <p:spPr>
          <a:xfrm>
            <a:off x="522089" y="8482965"/>
            <a:ext cx="6718578" cy="859155"/>
          </a:xfrm>
          <a:prstGeom prst="roundRect">
            <a:avLst>
              <a:gd name="adj" fmla="val 2604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10" name="Text 7"/>
          <p:cNvSpPr/>
          <p:nvPr/>
        </p:nvSpPr>
        <p:spPr>
          <a:xfrm>
            <a:off x="671155" y="8632031"/>
            <a:ext cx="1864519" cy="2330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Проблема </a:t>
            </a:r>
            <a:r>
              <a:rPr lang="en-US" sz="1450" dirty="0">
                <a:solidFill>
                  <a:srgbClr val="000000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⏳</a:t>
            </a:r>
            <a:endParaRPr lang="en-US" sz="1450" dirty="0"/>
          </a:p>
        </p:txBody>
      </p:sp>
      <p:sp>
        <p:nvSpPr>
          <p:cNvPr id="11" name="Text 8"/>
          <p:cNvSpPr/>
          <p:nvPr/>
        </p:nvSpPr>
        <p:spPr>
          <a:xfrm>
            <a:off x="671155" y="8954453"/>
            <a:ext cx="6420445" cy="2386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Устал искать "что почитать"?</a:t>
            </a:r>
            <a:endParaRPr lang="en-US" sz="1150" dirty="0"/>
          </a:p>
        </p:txBody>
      </p:sp>
      <p:sp>
        <p:nvSpPr>
          <p:cNvPr id="12" name="Shape 9"/>
          <p:cNvSpPr/>
          <p:nvPr/>
        </p:nvSpPr>
        <p:spPr>
          <a:xfrm>
            <a:off x="7389733" y="8482965"/>
            <a:ext cx="6718578" cy="859155"/>
          </a:xfrm>
          <a:prstGeom prst="roundRect">
            <a:avLst>
              <a:gd name="adj" fmla="val 2604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13" name="Text 10"/>
          <p:cNvSpPr/>
          <p:nvPr/>
        </p:nvSpPr>
        <p:spPr>
          <a:xfrm>
            <a:off x="7538799" y="8632031"/>
            <a:ext cx="1864519" cy="2330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Решение </a:t>
            </a:r>
            <a:r>
              <a:rPr lang="en-US" sz="1450" dirty="0">
                <a:solidFill>
                  <a:srgbClr val="000000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✨</a:t>
            </a:r>
            <a:endParaRPr lang="en-US" sz="1450" dirty="0"/>
          </a:p>
        </p:txBody>
      </p:sp>
      <p:sp>
        <p:nvSpPr>
          <p:cNvPr id="14" name="Text 11"/>
          <p:cNvSpPr/>
          <p:nvPr/>
        </p:nvSpPr>
        <p:spPr>
          <a:xfrm>
            <a:off x="7538799" y="8954453"/>
            <a:ext cx="6420445" cy="2386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Пусть ИИ сделает это за тебя</a:t>
            </a:r>
            <a:endParaRPr lang="en-US" sz="11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55508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5328" y="3121104"/>
            <a:ext cx="5110162" cy="6387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Идея проекта </a:t>
            </a:r>
            <a:r>
              <a:rPr lang="en-US" sz="4000" dirty="0">
                <a:solidFill>
                  <a:srgbClr val="000000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💡</a:t>
            </a:r>
            <a:endParaRPr lang="en-US" sz="4000" dirty="0"/>
          </a:p>
        </p:txBody>
      </p:sp>
      <p:sp>
        <p:nvSpPr>
          <p:cNvPr id="4" name="Text 1"/>
          <p:cNvSpPr/>
          <p:nvPr/>
        </p:nvSpPr>
        <p:spPr>
          <a:xfrm>
            <a:off x="715328" y="4066461"/>
            <a:ext cx="13199745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AI-BOOK</a:t>
            </a: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</a:t>
            </a:r>
            <a:r>
              <a:rPr lang="ru-RU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-</a:t>
            </a: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Telegram-бот, который становится твоим книжным другом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715328" y="4930021"/>
            <a:ext cx="4263628" cy="2161342"/>
          </a:xfrm>
          <a:prstGeom prst="roundRect">
            <a:avLst>
              <a:gd name="adj" fmla="val 5077"/>
            </a:avLst>
          </a:prstGeom>
          <a:solidFill>
            <a:srgbClr val="07070C"/>
          </a:solidFill>
          <a:ln/>
        </p:spPr>
        <p:txBody>
          <a:bodyPr/>
          <a:lstStyle/>
          <a:p>
            <a:endParaRPr lang="ru-RU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328" y="4907161"/>
            <a:ext cx="4263628" cy="91440"/>
          </a:xfrm>
          <a:prstGeom prst="rect">
            <a:avLst/>
          </a:prstGeom>
        </p:spPr>
      </p:pic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40556" y="4623435"/>
            <a:ext cx="613172" cy="61317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724507" y="4776668"/>
            <a:ext cx="245269" cy="3065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1900" dirty="0">
                <a:solidFill>
                  <a:srgbClr val="000000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1</a:t>
            </a:r>
            <a:endParaRPr lang="en-US" sz="1900" dirty="0"/>
          </a:p>
        </p:txBody>
      </p:sp>
      <p:sp>
        <p:nvSpPr>
          <p:cNvPr id="9" name="Text 4"/>
          <p:cNvSpPr/>
          <p:nvPr/>
        </p:nvSpPr>
        <p:spPr>
          <a:xfrm>
            <a:off x="942499" y="5441037"/>
            <a:ext cx="2555081" cy="3193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Умный подбор</a:t>
            </a:r>
            <a:endParaRPr lang="en-US" sz="2000" dirty="0"/>
          </a:p>
        </p:txBody>
      </p:sp>
      <p:sp>
        <p:nvSpPr>
          <p:cNvPr id="10" name="Text 5"/>
          <p:cNvSpPr/>
          <p:nvPr/>
        </p:nvSpPr>
        <p:spPr>
          <a:xfrm>
            <a:off x="942499" y="5882997"/>
            <a:ext cx="3809286" cy="9811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Анализирует твои вкусы, любимых авторов и лайки, чтобы найти идеальную книгу</a:t>
            </a:r>
            <a:endParaRPr lang="en-US" sz="1600" dirty="0"/>
          </a:p>
        </p:txBody>
      </p:sp>
      <p:sp>
        <p:nvSpPr>
          <p:cNvPr id="11" name="Shape 6"/>
          <p:cNvSpPr/>
          <p:nvPr/>
        </p:nvSpPr>
        <p:spPr>
          <a:xfrm>
            <a:off x="5183267" y="4930021"/>
            <a:ext cx="4263747" cy="2161342"/>
          </a:xfrm>
          <a:prstGeom prst="roundRect">
            <a:avLst>
              <a:gd name="adj" fmla="val 5077"/>
            </a:avLst>
          </a:prstGeom>
          <a:solidFill>
            <a:srgbClr val="07070C"/>
          </a:solidFill>
          <a:ln/>
        </p:spPr>
        <p:txBody>
          <a:bodyPr/>
          <a:lstStyle/>
          <a:p>
            <a:endParaRPr lang="ru-RU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3267" y="4907161"/>
            <a:ext cx="4263747" cy="91440"/>
          </a:xfrm>
          <a:prstGeom prst="rect">
            <a:avLst/>
          </a:prstGeom>
        </p:spPr>
      </p:pic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08495" y="4623435"/>
            <a:ext cx="613172" cy="613172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192447" y="4776668"/>
            <a:ext cx="245269" cy="3065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1900" dirty="0">
                <a:solidFill>
                  <a:srgbClr val="000000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2</a:t>
            </a:r>
            <a:endParaRPr lang="en-US" sz="1900" dirty="0"/>
          </a:p>
        </p:txBody>
      </p:sp>
      <p:sp>
        <p:nvSpPr>
          <p:cNvPr id="15" name="Text 8"/>
          <p:cNvSpPr/>
          <p:nvPr/>
        </p:nvSpPr>
        <p:spPr>
          <a:xfrm>
            <a:off x="5410438" y="5441037"/>
            <a:ext cx="2565321" cy="3193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Объяснение выбора</a:t>
            </a:r>
            <a:endParaRPr lang="en-US" sz="2000" dirty="0"/>
          </a:p>
        </p:txBody>
      </p:sp>
      <p:sp>
        <p:nvSpPr>
          <p:cNvPr id="16" name="Text 9"/>
          <p:cNvSpPr/>
          <p:nvPr/>
        </p:nvSpPr>
        <p:spPr>
          <a:xfrm>
            <a:off x="5410438" y="5882997"/>
            <a:ext cx="3809405" cy="9811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Рассказывает, почему именно эта книга тебе подойдёт — как личный литературный консультант</a:t>
            </a:r>
            <a:endParaRPr lang="en-US" sz="1600" dirty="0"/>
          </a:p>
        </p:txBody>
      </p:sp>
      <p:sp>
        <p:nvSpPr>
          <p:cNvPr id="17" name="Shape 10"/>
          <p:cNvSpPr/>
          <p:nvPr/>
        </p:nvSpPr>
        <p:spPr>
          <a:xfrm>
            <a:off x="9651325" y="4930021"/>
            <a:ext cx="4263628" cy="2161342"/>
          </a:xfrm>
          <a:prstGeom prst="roundRect">
            <a:avLst>
              <a:gd name="adj" fmla="val 5077"/>
            </a:avLst>
          </a:prstGeom>
          <a:solidFill>
            <a:srgbClr val="07070C"/>
          </a:solidFill>
          <a:ln/>
        </p:spPr>
        <p:txBody>
          <a:bodyPr/>
          <a:lstStyle/>
          <a:p>
            <a:endParaRPr lang="ru-RU"/>
          </a:p>
        </p:txBody>
      </p:sp>
      <p:pic>
        <p:nvPicPr>
          <p:cNvPr id="18" name="Image 5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1325" y="4907161"/>
            <a:ext cx="4263628" cy="91440"/>
          </a:xfrm>
          <a:prstGeom prst="rect">
            <a:avLst/>
          </a:prstGeom>
        </p:spPr>
      </p:pic>
      <p:pic>
        <p:nvPicPr>
          <p:cNvPr id="19" name="Image 6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76553" y="4623435"/>
            <a:ext cx="613172" cy="613172"/>
          </a:xfrm>
          <a:prstGeom prst="rect">
            <a:avLst/>
          </a:prstGeom>
        </p:spPr>
      </p:pic>
      <p:sp>
        <p:nvSpPr>
          <p:cNvPr id="20" name="Text 11"/>
          <p:cNvSpPr/>
          <p:nvPr/>
        </p:nvSpPr>
        <p:spPr>
          <a:xfrm>
            <a:off x="11660505" y="4776668"/>
            <a:ext cx="245269" cy="3065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1900" dirty="0">
                <a:solidFill>
                  <a:srgbClr val="000000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3</a:t>
            </a:r>
            <a:endParaRPr lang="en-US" sz="1900" dirty="0"/>
          </a:p>
        </p:txBody>
      </p:sp>
      <p:sp>
        <p:nvSpPr>
          <p:cNvPr id="21" name="Text 12"/>
          <p:cNvSpPr/>
          <p:nvPr/>
        </p:nvSpPr>
        <p:spPr>
          <a:xfrm>
            <a:off x="9878497" y="5441037"/>
            <a:ext cx="2555081" cy="3193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Обучение на ходу</a:t>
            </a:r>
            <a:endParaRPr lang="en-US" sz="2000" dirty="0"/>
          </a:p>
        </p:txBody>
      </p:sp>
      <p:sp>
        <p:nvSpPr>
          <p:cNvPr id="22" name="Text 13"/>
          <p:cNvSpPr/>
          <p:nvPr/>
        </p:nvSpPr>
        <p:spPr>
          <a:xfrm>
            <a:off x="9878497" y="5882997"/>
            <a:ext cx="3809286" cy="9811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Запоминает твой стиль чтения и настроение, становясь умнее с каждым взаимодействием</a:t>
            </a:r>
            <a:endParaRPr lang="en-US" sz="1600" dirty="0"/>
          </a:p>
        </p:txBody>
      </p:sp>
      <p:sp>
        <p:nvSpPr>
          <p:cNvPr id="23" name="Text 14"/>
          <p:cNvSpPr/>
          <p:nvPr/>
        </p:nvSpPr>
        <p:spPr>
          <a:xfrm>
            <a:off x="715328" y="7321272"/>
            <a:ext cx="13199745" cy="342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🧠</a:t>
            </a: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ИИ не просто советует — он понимает тебя</a:t>
            </a:r>
            <a:endParaRPr lang="en-US" sz="1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88802"/>
            <a:ext cx="5670590" cy="7163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User Story </a:t>
            </a:r>
            <a:r>
              <a:rPr lang="en-US" sz="4450" dirty="0">
                <a:solidFill>
                  <a:srgbClr val="000000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👤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200513"/>
            <a:ext cx="4885015" cy="488501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579989" y="2200513"/>
            <a:ext cx="726412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i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Как читатель, я хочу, чтобы ИИ-агент подбирал книги на основе моих вкусов и предыдущих оценок, чтобы быстрее находить литературу, которая действительно понравится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39828" y="2200513"/>
            <a:ext cx="30480" cy="1088708"/>
          </a:xfrm>
          <a:prstGeom prst="rect">
            <a:avLst/>
          </a:prstGeom>
          <a:solidFill>
            <a:srgbClr val="97B8FF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6" name="Text 3"/>
          <p:cNvSpPr/>
          <p:nvPr/>
        </p:nvSpPr>
        <p:spPr>
          <a:xfrm>
            <a:off x="6239828" y="3544372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Коротко говоря:</a:t>
            </a:r>
            <a:endParaRPr lang="en-US" sz="2650" dirty="0"/>
          </a:p>
        </p:txBody>
      </p:sp>
      <p:sp>
        <p:nvSpPr>
          <p:cNvPr id="7" name="Text 4"/>
          <p:cNvSpPr/>
          <p:nvPr/>
        </p:nvSpPr>
        <p:spPr>
          <a:xfrm>
            <a:off x="6239828" y="4196477"/>
            <a:ext cx="7604284" cy="11191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Ты</a:t>
            </a: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</a:t>
            </a:r>
            <a:r>
              <a:rPr lang="ru-RU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-</a:t>
            </a: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д</a:t>
            </a:r>
            <a:r>
              <a:rPr lang="ru-RU" sz="1750" dirty="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елаешь</a:t>
            </a: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</a:t>
            </a:r>
            <a:r>
              <a:rPr lang="ru-RU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выбор</a:t>
            </a: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</a:t>
            </a:r>
            <a:r>
              <a:rPr lang="en-US" sz="1750" dirty="0">
                <a:solidFill>
                  <a:srgbClr val="000000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👍</a:t>
            </a: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ИИ </a:t>
            </a:r>
            <a:r>
              <a:rPr lang="ru-RU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-</a:t>
            </a: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даёт любовь </a:t>
            </a:r>
            <a:r>
              <a:rPr lang="en-US" sz="1750" dirty="0">
                <a:solidFill>
                  <a:srgbClr val="000000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💕</a:t>
            </a: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(в виде книг)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94598" y="472083"/>
            <a:ext cx="4305538" cy="5310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Как это работает? </a:t>
            </a:r>
            <a:r>
              <a:rPr lang="en-US" sz="3300" dirty="0">
                <a:solidFill>
                  <a:srgbClr val="000000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⚙️</a:t>
            </a:r>
            <a:endParaRPr lang="en-US" sz="3300" dirty="0"/>
          </a:p>
        </p:txBody>
      </p:sp>
      <p:sp>
        <p:nvSpPr>
          <p:cNvPr id="3" name="Text 1"/>
          <p:cNvSpPr/>
          <p:nvPr/>
        </p:nvSpPr>
        <p:spPr>
          <a:xfrm>
            <a:off x="594598" y="1342906"/>
            <a:ext cx="13441204" cy="271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Простой путь от знакомства до идеальной рекомендации</a:t>
            </a:r>
            <a:endParaRPr lang="en-US" sz="1300" dirty="0"/>
          </a:p>
        </p:txBody>
      </p:sp>
      <p:sp>
        <p:nvSpPr>
          <p:cNvPr id="4" name="Shape 2"/>
          <p:cNvSpPr/>
          <p:nvPr/>
        </p:nvSpPr>
        <p:spPr>
          <a:xfrm>
            <a:off x="7303770" y="1805821"/>
            <a:ext cx="22860" cy="5951696"/>
          </a:xfrm>
          <a:prstGeom prst="roundRect">
            <a:avLst>
              <a:gd name="adj" fmla="val 111488"/>
            </a:avLst>
          </a:prstGeom>
          <a:solidFill>
            <a:srgbClr val="3F3F44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5" name="Shape 3"/>
          <p:cNvSpPr/>
          <p:nvPr/>
        </p:nvSpPr>
        <p:spPr>
          <a:xfrm>
            <a:off x="6637258" y="1985486"/>
            <a:ext cx="509707" cy="22860"/>
          </a:xfrm>
          <a:prstGeom prst="roundRect">
            <a:avLst>
              <a:gd name="adj" fmla="val 111488"/>
            </a:avLst>
          </a:prstGeom>
          <a:solidFill>
            <a:srgbClr val="3F3F44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6" name="Shape 4"/>
          <p:cNvSpPr/>
          <p:nvPr/>
        </p:nvSpPr>
        <p:spPr>
          <a:xfrm>
            <a:off x="7124105" y="1805821"/>
            <a:ext cx="382191" cy="382191"/>
          </a:xfrm>
          <a:prstGeom prst="roundRect">
            <a:avLst>
              <a:gd name="adj" fmla="val 6668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7" name="Text 5"/>
          <p:cNvSpPr/>
          <p:nvPr/>
        </p:nvSpPr>
        <p:spPr>
          <a:xfrm>
            <a:off x="7187803" y="1837670"/>
            <a:ext cx="254794" cy="318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20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1</a:t>
            </a:r>
            <a:endParaRPr lang="en-US" sz="2000" dirty="0"/>
          </a:p>
        </p:txBody>
      </p:sp>
      <p:sp>
        <p:nvSpPr>
          <p:cNvPr id="8" name="Text 6"/>
          <p:cNvSpPr/>
          <p:nvPr/>
        </p:nvSpPr>
        <p:spPr>
          <a:xfrm>
            <a:off x="4341852" y="1864162"/>
            <a:ext cx="2123837" cy="265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05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/start - знакомство</a:t>
            </a:r>
            <a:endParaRPr lang="en-US" sz="1650" dirty="0"/>
          </a:p>
        </p:txBody>
      </p:sp>
      <p:sp>
        <p:nvSpPr>
          <p:cNvPr id="9" name="Text 7"/>
          <p:cNvSpPr/>
          <p:nvPr/>
        </p:nvSpPr>
        <p:spPr>
          <a:xfrm>
            <a:off x="594598" y="2231588"/>
            <a:ext cx="5871091" cy="271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100"/>
              </a:lnSpc>
              <a:buNone/>
            </a:pPr>
            <a:r>
              <a:rPr lang="en-US" sz="13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Бот встречает тебя, как старый друг: "Что читаем сегодня?"</a:t>
            </a:r>
            <a:endParaRPr lang="en-US" sz="1300" dirty="0"/>
          </a:p>
        </p:txBody>
      </p:sp>
      <p:sp>
        <p:nvSpPr>
          <p:cNvPr id="10" name="Shape 8"/>
          <p:cNvSpPr/>
          <p:nvPr/>
        </p:nvSpPr>
        <p:spPr>
          <a:xfrm>
            <a:off x="7483435" y="3004899"/>
            <a:ext cx="509707" cy="22860"/>
          </a:xfrm>
          <a:prstGeom prst="roundRect">
            <a:avLst>
              <a:gd name="adj" fmla="val 111488"/>
            </a:avLst>
          </a:prstGeom>
          <a:solidFill>
            <a:srgbClr val="3F3F44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11" name="Shape 9"/>
          <p:cNvSpPr/>
          <p:nvPr/>
        </p:nvSpPr>
        <p:spPr>
          <a:xfrm>
            <a:off x="7124105" y="2825234"/>
            <a:ext cx="382191" cy="382191"/>
          </a:xfrm>
          <a:prstGeom prst="roundRect">
            <a:avLst>
              <a:gd name="adj" fmla="val 6668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12" name="Text 10"/>
          <p:cNvSpPr/>
          <p:nvPr/>
        </p:nvSpPr>
        <p:spPr>
          <a:xfrm>
            <a:off x="7187803" y="2857083"/>
            <a:ext cx="254794" cy="318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20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2</a:t>
            </a:r>
            <a:endParaRPr lang="en-US" sz="2000" dirty="0"/>
          </a:p>
        </p:txBody>
      </p:sp>
      <p:sp>
        <p:nvSpPr>
          <p:cNvPr id="13" name="Text 11"/>
          <p:cNvSpPr/>
          <p:nvPr/>
        </p:nvSpPr>
        <p:spPr>
          <a:xfrm>
            <a:off x="8164711" y="2883575"/>
            <a:ext cx="3554016" cy="265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/recommend - магия начинается</a:t>
            </a:r>
            <a:endParaRPr lang="en-US" sz="1650" dirty="0"/>
          </a:p>
        </p:txBody>
      </p:sp>
      <p:sp>
        <p:nvSpPr>
          <p:cNvPr id="14" name="Text 12"/>
          <p:cNvSpPr/>
          <p:nvPr/>
        </p:nvSpPr>
        <p:spPr>
          <a:xfrm>
            <a:off x="8164711" y="3251002"/>
            <a:ext cx="5871091" cy="5436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Анализирует твои вкусы и предлагает книги, которые точно попадут в цель</a:t>
            </a:r>
            <a:endParaRPr lang="en-US" sz="1300" dirty="0"/>
          </a:p>
        </p:txBody>
      </p:sp>
      <p:sp>
        <p:nvSpPr>
          <p:cNvPr id="15" name="Shape 13"/>
          <p:cNvSpPr/>
          <p:nvPr/>
        </p:nvSpPr>
        <p:spPr>
          <a:xfrm>
            <a:off x="6637258" y="3883581"/>
            <a:ext cx="509707" cy="22860"/>
          </a:xfrm>
          <a:prstGeom prst="roundRect">
            <a:avLst>
              <a:gd name="adj" fmla="val 111488"/>
            </a:avLst>
          </a:prstGeom>
          <a:solidFill>
            <a:srgbClr val="3F3F44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16" name="Shape 14"/>
          <p:cNvSpPr/>
          <p:nvPr/>
        </p:nvSpPr>
        <p:spPr>
          <a:xfrm>
            <a:off x="7124105" y="3703915"/>
            <a:ext cx="382191" cy="382191"/>
          </a:xfrm>
          <a:prstGeom prst="roundRect">
            <a:avLst>
              <a:gd name="adj" fmla="val 6668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17" name="Text 15"/>
          <p:cNvSpPr/>
          <p:nvPr/>
        </p:nvSpPr>
        <p:spPr>
          <a:xfrm>
            <a:off x="7187803" y="3735765"/>
            <a:ext cx="254794" cy="318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20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3</a:t>
            </a:r>
            <a:endParaRPr lang="en-US" sz="2000" dirty="0"/>
          </a:p>
        </p:txBody>
      </p:sp>
      <p:sp>
        <p:nvSpPr>
          <p:cNvPr id="18" name="Text 16"/>
          <p:cNvSpPr/>
          <p:nvPr/>
        </p:nvSpPr>
        <p:spPr>
          <a:xfrm>
            <a:off x="4341852" y="3762256"/>
            <a:ext cx="2123837" cy="265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05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LLM объясняет</a:t>
            </a:r>
            <a:endParaRPr lang="en-US" sz="1650" dirty="0"/>
          </a:p>
        </p:txBody>
      </p:sp>
      <p:sp>
        <p:nvSpPr>
          <p:cNvPr id="19" name="Text 17"/>
          <p:cNvSpPr/>
          <p:nvPr/>
        </p:nvSpPr>
        <p:spPr>
          <a:xfrm>
            <a:off x="594598" y="4129683"/>
            <a:ext cx="5871091" cy="5436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100"/>
              </a:lnSpc>
              <a:buNone/>
            </a:pPr>
            <a:r>
              <a:rPr lang="en-US" sz="13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Подбирает и объясняет "почему именно эти книги" — твой личный литературный психотерапевт</a:t>
            </a:r>
            <a:endParaRPr lang="en-US" sz="1300" dirty="0"/>
          </a:p>
        </p:txBody>
      </p:sp>
      <p:sp>
        <p:nvSpPr>
          <p:cNvPr id="20" name="Shape 18"/>
          <p:cNvSpPr/>
          <p:nvPr/>
        </p:nvSpPr>
        <p:spPr>
          <a:xfrm>
            <a:off x="7483435" y="4762262"/>
            <a:ext cx="509707" cy="22860"/>
          </a:xfrm>
          <a:prstGeom prst="roundRect">
            <a:avLst>
              <a:gd name="adj" fmla="val 111488"/>
            </a:avLst>
          </a:prstGeom>
          <a:solidFill>
            <a:srgbClr val="3F3F44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21" name="Shape 19"/>
          <p:cNvSpPr/>
          <p:nvPr/>
        </p:nvSpPr>
        <p:spPr>
          <a:xfrm>
            <a:off x="7124105" y="4582597"/>
            <a:ext cx="382191" cy="382191"/>
          </a:xfrm>
          <a:prstGeom prst="roundRect">
            <a:avLst>
              <a:gd name="adj" fmla="val 6668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22" name="Text 20"/>
          <p:cNvSpPr/>
          <p:nvPr/>
        </p:nvSpPr>
        <p:spPr>
          <a:xfrm>
            <a:off x="7187803" y="4614446"/>
            <a:ext cx="254794" cy="318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20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4</a:t>
            </a:r>
            <a:endParaRPr lang="en-US" sz="2000" dirty="0"/>
          </a:p>
        </p:txBody>
      </p:sp>
      <p:sp>
        <p:nvSpPr>
          <p:cNvPr id="23" name="Text 21"/>
          <p:cNvSpPr/>
          <p:nvPr/>
        </p:nvSpPr>
        <p:spPr>
          <a:xfrm>
            <a:off x="8164711" y="4640937"/>
            <a:ext cx="2123837" cy="265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Реакции важны</a:t>
            </a:r>
            <a:endParaRPr lang="en-US" sz="1650" dirty="0"/>
          </a:p>
        </p:txBody>
      </p:sp>
      <p:sp>
        <p:nvSpPr>
          <p:cNvPr id="24" name="Text 22"/>
          <p:cNvSpPr/>
          <p:nvPr/>
        </p:nvSpPr>
        <p:spPr>
          <a:xfrm>
            <a:off x="8164711" y="5008364"/>
            <a:ext cx="5871091" cy="5436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ru-RU" sz="13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Б</a:t>
            </a:r>
            <a:r>
              <a:rPr lang="en-US" sz="1300" dirty="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от</a:t>
            </a:r>
            <a:r>
              <a:rPr lang="en-US" sz="13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запоминает </a:t>
            </a:r>
            <a:r>
              <a:rPr lang="en-US" sz="1300" dirty="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всё</a:t>
            </a:r>
            <a:r>
              <a:rPr lang="en-US" sz="13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(в </a:t>
            </a:r>
            <a:r>
              <a:rPr lang="en-US" sz="1300" dirty="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разумных</a:t>
            </a:r>
            <a:r>
              <a:rPr lang="en-US" sz="13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</a:t>
            </a:r>
            <a:r>
              <a:rPr lang="en-US" sz="1300" dirty="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пределах</a:t>
            </a:r>
            <a:r>
              <a:rPr lang="en-US" sz="13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)</a:t>
            </a:r>
            <a:endParaRPr lang="en-US" sz="1300" dirty="0"/>
          </a:p>
        </p:txBody>
      </p:sp>
      <p:sp>
        <p:nvSpPr>
          <p:cNvPr id="25" name="Shape 23"/>
          <p:cNvSpPr/>
          <p:nvPr/>
        </p:nvSpPr>
        <p:spPr>
          <a:xfrm>
            <a:off x="6637258" y="5640943"/>
            <a:ext cx="509707" cy="22860"/>
          </a:xfrm>
          <a:prstGeom prst="roundRect">
            <a:avLst>
              <a:gd name="adj" fmla="val 111488"/>
            </a:avLst>
          </a:prstGeom>
          <a:solidFill>
            <a:srgbClr val="3F3F44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26" name="Shape 24"/>
          <p:cNvSpPr/>
          <p:nvPr/>
        </p:nvSpPr>
        <p:spPr>
          <a:xfrm>
            <a:off x="7124105" y="5461278"/>
            <a:ext cx="382191" cy="382191"/>
          </a:xfrm>
          <a:prstGeom prst="roundRect">
            <a:avLst>
              <a:gd name="adj" fmla="val 6668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27" name="Text 25"/>
          <p:cNvSpPr/>
          <p:nvPr/>
        </p:nvSpPr>
        <p:spPr>
          <a:xfrm>
            <a:off x="7187803" y="5493127"/>
            <a:ext cx="254794" cy="318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20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5</a:t>
            </a:r>
            <a:endParaRPr lang="en-US" sz="2000" dirty="0"/>
          </a:p>
        </p:txBody>
      </p:sp>
      <p:sp>
        <p:nvSpPr>
          <p:cNvPr id="28" name="Text 26"/>
          <p:cNvSpPr/>
          <p:nvPr/>
        </p:nvSpPr>
        <p:spPr>
          <a:xfrm>
            <a:off x="3127772" y="5519618"/>
            <a:ext cx="3337917" cy="265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05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/Quiz - помощь в выборе</a:t>
            </a:r>
            <a:endParaRPr lang="en-US" sz="1650" dirty="0"/>
          </a:p>
        </p:txBody>
      </p:sp>
      <p:sp>
        <p:nvSpPr>
          <p:cNvPr id="29" name="Text 27"/>
          <p:cNvSpPr/>
          <p:nvPr/>
        </p:nvSpPr>
        <p:spPr>
          <a:xfrm>
            <a:off x="594598" y="5887045"/>
            <a:ext cx="5871091" cy="5436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100"/>
              </a:lnSpc>
              <a:buNone/>
            </a:pPr>
            <a:r>
              <a:rPr lang="en-US" sz="13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Не можешь выбрать? Ответь на вопросы, и ИИ поймёт, чего тебе не хватает</a:t>
            </a:r>
            <a:endParaRPr lang="en-US" sz="1300" dirty="0"/>
          </a:p>
        </p:txBody>
      </p:sp>
      <p:sp>
        <p:nvSpPr>
          <p:cNvPr id="30" name="Shape 28"/>
          <p:cNvSpPr/>
          <p:nvPr/>
        </p:nvSpPr>
        <p:spPr>
          <a:xfrm>
            <a:off x="7483435" y="6519624"/>
            <a:ext cx="509707" cy="22860"/>
          </a:xfrm>
          <a:prstGeom prst="roundRect">
            <a:avLst>
              <a:gd name="adj" fmla="val 111488"/>
            </a:avLst>
          </a:prstGeom>
          <a:solidFill>
            <a:srgbClr val="3F3F44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31" name="Shape 29"/>
          <p:cNvSpPr/>
          <p:nvPr/>
        </p:nvSpPr>
        <p:spPr>
          <a:xfrm>
            <a:off x="7124105" y="6339959"/>
            <a:ext cx="382191" cy="382191"/>
          </a:xfrm>
          <a:prstGeom prst="roundRect">
            <a:avLst>
              <a:gd name="adj" fmla="val 6668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32" name="Text 30"/>
          <p:cNvSpPr/>
          <p:nvPr/>
        </p:nvSpPr>
        <p:spPr>
          <a:xfrm>
            <a:off x="7187803" y="6371808"/>
            <a:ext cx="254794" cy="318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20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6</a:t>
            </a:r>
            <a:endParaRPr lang="en-US" sz="2000" dirty="0"/>
          </a:p>
        </p:txBody>
      </p:sp>
      <p:sp>
        <p:nvSpPr>
          <p:cNvPr id="33" name="Text 31"/>
          <p:cNvSpPr/>
          <p:nvPr/>
        </p:nvSpPr>
        <p:spPr>
          <a:xfrm>
            <a:off x="8164711" y="6398300"/>
            <a:ext cx="2443996" cy="265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/profile - твоя история</a:t>
            </a:r>
            <a:endParaRPr lang="en-US" sz="1650" dirty="0"/>
          </a:p>
        </p:txBody>
      </p:sp>
      <p:sp>
        <p:nvSpPr>
          <p:cNvPr id="34" name="Text 32"/>
          <p:cNvSpPr/>
          <p:nvPr/>
        </p:nvSpPr>
        <p:spPr>
          <a:xfrm>
            <a:off x="8164711" y="6765727"/>
            <a:ext cx="5871091" cy="5436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Сохраняет предпочтения, чтобы следующие рекомендации были ещё точнее</a:t>
            </a:r>
            <a:endParaRPr lang="en-US" sz="13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43982" y="664964"/>
            <a:ext cx="5591770" cy="5870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00"/>
              </a:lnSpc>
              <a:buNone/>
            </a:pPr>
            <a:r>
              <a:rPr lang="en-US" sz="36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Архитектура системы </a:t>
            </a:r>
            <a:r>
              <a:rPr lang="en-US" sz="3650" dirty="0">
                <a:solidFill>
                  <a:srgbClr val="000000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🏗️</a:t>
            </a:r>
            <a:endParaRPr lang="en-US" sz="3650" dirty="0"/>
          </a:p>
        </p:txBody>
      </p:sp>
      <p:sp>
        <p:nvSpPr>
          <p:cNvPr id="4" name="Text 1"/>
          <p:cNvSpPr/>
          <p:nvPr/>
        </p:nvSpPr>
        <p:spPr>
          <a:xfrm>
            <a:off x="6143982" y="1533882"/>
            <a:ext cx="7828836" cy="3005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Реальная инженерия, а не "просто бот на питоне"</a:t>
            </a:r>
            <a:endParaRPr lang="en-US" sz="14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3982" y="2045732"/>
            <a:ext cx="939403" cy="1127284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271266" y="2233613"/>
            <a:ext cx="2348508" cy="2936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Пользователь</a:t>
            </a:r>
            <a:endParaRPr lang="en-US" sz="1800" dirty="0"/>
          </a:p>
        </p:txBody>
      </p:sp>
      <p:sp>
        <p:nvSpPr>
          <p:cNvPr id="7" name="Text 3"/>
          <p:cNvSpPr/>
          <p:nvPr/>
        </p:nvSpPr>
        <p:spPr>
          <a:xfrm>
            <a:off x="7271266" y="2639854"/>
            <a:ext cx="6701552" cy="3005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Запрос через Telegram</a:t>
            </a:r>
            <a:endParaRPr lang="en-US" sz="14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3982" y="3173016"/>
            <a:ext cx="939403" cy="1127284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7271266" y="3360896"/>
            <a:ext cx="2348508" cy="2936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Backend</a:t>
            </a:r>
            <a:endParaRPr lang="en-US" sz="1800" dirty="0"/>
          </a:p>
        </p:txBody>
      </p:sp>
      <p:sp>
        <p:nvSpPr>
          <p:cNvPr id="10" name="Text 5"/>
          <p:cNvSpPr/>
          <p:nvPr/>
        </p:nvSpPr>
        <p:spPr>
          <a:xfrm>
            <a:off x="7271266" y="3767137"/>
            <a:ext cx="6701552" cy="3005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FastAPI + PostgreSQL</a:t>
            </a:r>
            <a:endParaRPr lang="en-US" sz="14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43982" y="4300299"/>
            <a:ext cx="939403" cy="1127284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7271266" y="4488180"/>
            <a:ext cx="2348508" cy="2936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LLM</a:t>
            </a:r>
            <a:endParaRPr lang="en-US" sz="1800" dirty="0"/>
          </a:p>
        </p:txBody>
      </p:sp>
      <p:sp>
        <p:nvSpPr>
          <p:cNvPr id="13" name="Text 7"/>
          <p:cNvSpPr/>
          <p:nvPr/>
        </p:nvSpPr>
        <p:spPr>
          <a:xfrm>
            <a:off x="7271266" y="4894421"/>
            <a:ext cx="6701552" cy="3005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Анализ и подбор</a:t>
            </a:r>
            <a:endParaRPr lang="en-US" sz="1450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43982" y="5427583"/>
            <a:ext cx="939403" cy="1127284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7271266" y="5615464"/>
            <a:ext cx="2348508" cy="2936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Telegram Bot</a:t>
            </a:r>
            <a:endParaRPr lang="en-US" sz="1800" dirty="0"/>
          </a:p>
        </p:txBody>
      </p:sp>
      <p:sp>
        <p:nvSpPr>
          <p:cNvPr id="16" name="Text 9"/>
          <p:cNvSpPr/>
          <p:nvPr/>
        </p:nvSpPr>
        <p:spPr>
          <a:xfrm>
            <a:off x="7271266" y="6021705"/>
            <a:ext cx="6701552" cy="3005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Ответ пользователю</a:t>
            </a:r>
            <a:endParaRPr lang="en-US" sz="1450" dirty="0"/>
          </a:p>
        </p:txBody>
      </p:sp>
      <p:sp>
        <p:nvSpPr>
          <p:cNvPr id="17" name="Shape 10"/>
          <p:cNvSpPr/>
          <p:nvPr/>
        </p:nvSpPr>
        <p:spPr>
          <a:xfrm>
            <a:off x="6143982" y="6766203"/>
            <a:ext cx="7828836" cy="798314"/>
          </a:xfrm>
          <a:prstGeom prst="roundRect">
            <a:avLst>
              <a:gd name="adj" fmla="val 3530"/>
            </a:avLst>
          </a:prstGeom>
          <a:solidFill>
            <a:srgbClr val="00184D"/>
          </a:solidFill>
          <a:ln/>
        </p:spPr>
        <p:txBody>
          <a:bodyPr/>
          <a:lstStyle/>
          <a:p>
            <a:endParaRPr lang="ru-RU"/>
          </a:p>
        </p:txBody>
      </p:sp>
      <p:pic>
        <p:nvPicPr>
          <p:cNvPr id="18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31863" y="7065169"/>
            <a:ext cx="234791" cy="187881"/>
          </a:xfrm>
          <a:prstGeom prst="rect">
            <a:avLst/>
          </a:prstGeom>
        </p:spPr>
      </p:pic>
      <p:sp>
        <p:nvSpPr>
          <p:cNvPr id="19" name="Text 11"/>
          <p:cNvSpPr/>
          <p:nvPr/>
        </p:nvSpPr>
        <p:spPr>
          <a:xfrm>
            <a:off x="6754535" y="7000994"/>
            <a:ext cx="7030403" cy="3005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b="1" dirty="0">
                <a:solidFill>
                  <a:srgbClr val="FFFFFF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Технологический стек:</a:t>
            </a:r>
            <a:r>
              <a:rPr lang="en-US" sz="1450" dirty="0">
                <a:solidFill>
                  <a:srgbClr val="FFFFFF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FastAPI • PostgreSQL • LLM • Telegram API • REST</a:t>
            </a:r>
            <a:endParaRPr lang="en-US" sz="14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63642" y="445651"/>
            <a:ext cx="4026337" cy="5032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50"/>
              </a:lnSpc>
              <a:buNone/>
            </a:pPr>
            <a:r>
              <a:rPr lang="en-US" sz="31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Модель данных </a:t>
            </a:r>
            <a:r>
              <a:rPr lang="en-US" sz="3150" dirty="0">
                <a:solidFill>
                  <a:srgbClr val="000000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🗄️</a:t>
            </a:r>
            <a:endParaRPr lang="en-US" sz="3150" dirty="0"/>
          </a:p>
        </p:txBody>
      </p:sp>
      <p:sp>
        <p:nvSpPr>
          <p:cNvPr id="4" name="Text 1"/>
          <p:cNvSpPr/>
          <p:nvPr/>
        </p:nvSpPr>
        <p:spPr>
          <a:xfrm>
            <a:off x="563642" y="1190506"/>
            <a:ext cx="8016716" cy="2576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Каждый лайк улучшает будущее — бот становится умнее</a:t>
            </a:r>
            <a:endParaRPr lang="en-US" sz="1250" dirty="0"/>
          </a:p>
        </p:txBody>
      </p:sp>
      <p:sp>
        <p:nvSpPr>
          <p:cNvPr id="5" name="Shape 2"/>
          <p:cNvSpPr/>
          <p:nvPr/>
        </p:nvSpPr>
        <p:spPr>
          <a:xfrm>
            <a:off x="563642" y="1629251"/>
            <a:ext cx="3927872" cy="3125629"/>
          </a:xfrm>
          <a:prstGeom prst="roundRect">
            <a:avLst>
              <a:gd name="adj" fmla="val 773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ru-RU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614" y="1790224"/>
            <a:ext cx="483156" cy="483156"/>
          </a:xfrm>
          <a:prstGeom prst="rect">
            <a:avLst/>
          </a:prstGeom>
        </p:spPr>
      </p:pic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7488" y="1895951"/>
            <a:ext cx="217408" cy="27170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24614" y="2434352"/>
            <a:ext cx="2013109" cy="2515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Users</a:t>
            </a:r>
            <a:endParaRPr lang="en-US" sz="1550" dirty="0"/>
          </a:p>
        </p:txBody>
      </p:sp>
      <p:sp>
        <p:nvSpPr>
          <p:cNvPr id="9" name="Text 4"/>
          <p:cNvSpPr/>
          <p:nvPr/>
        </p:nvSpPr>
        <p:spPr>
          <a:xfrm>
            <a:off x="724614" y="2782491"/>
            <a:ext cx="3605927" cy="5153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Хранит твои вкусы, предпочтения по языку и любимых авторов</a:t>
            </a:r>
            <a:endParaRPr lang="en-US" sz="1250" dirty="0"/>
          </a:p>
        </p:txBody>
      </p:sp>
      <p:sp>
        <p:nvSpPr>
          <p:cNvPr id="10" name="Text 5"/>
          <p:cNvSpPr/>
          <p:nvPr/>
        </p:nvSpPr>
        <p:spPr>
          <a:xfrm>
            <a:off x="724614" y="3394353"/>
            <a:ext cx="3605927" cy="2576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telegram_id</a:t>
            </a:r>
            <a:endParaRPr lang="en-US" sz="1250" dirty="0"/>
          </a:p>
        </p:txBody>
      </p:sp>
      <p:sp>
        <p:nvSpPr>
          <p:cNvPr id="11" name="Text 6"/>
          <p:cNvSpPr/>
          <p:nvPr/>
        </p:nvSpPr>
        <p:spPr>
          <a:xfrm>
            <a:off x="724614" y="3708321"/>
            <a:ext cx="3605927" cy="2576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preferences</a:t>
            </a:r>
            <a:endParaRPr lang="en-US" sz="1250" dirty="0"/>
          </a:p>
        </p:txBody>
      </p:sp>
      <p:sp>
        <p:nvSpPr>
          <p:cNvPr id="12" name="Text 7"/>
          <p:cNvSpPr/>
          <p:nvPr/>
        </p:nvSpPr>
        <p:spPr>
          <a:xfrm>
            <a:off x="724614" y="4022288"/>
            <a:ext cx="3605927" cy="2576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favorite_authors</a:t>
            </a:r>
            <a:endParaRPr lang="en-US" sz="1250" dirty="0"/>
          </a:p>
        </p:txBody>
      </p:sp>
      <p:sp>
        <p:nvSpPr>
          <p:cNvPr id="13" name="Text 8"/>
          <p:cNvSpPr/>
          <p:nvPr/>
        </p:nvSpPr>
        <p:spPr>
          <a:xfrm>
            <a:off x="724614" y="4336256"/>
            <a:ext cx="3605927" cy="2576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language</a:t>
            </a:r>
            <a:endParaRPr lang="en-US" sz="1250" dirty="0"/>
          </a:p>
        </p:txBody>
      </p:sp>
      <p:sp>
        <p:nvSpPr>
          <p:cNvPr id="14" name="Shape 9"/>
          <p:cNvSpPr/>
          <p:nvPr/>
        </p:nvSpPr>
        <p:spPr>
          <a:xfrm>
            <a:off x="4652486" y="1629251"/>
            <a:ext cx="3927872" cy="3125629"/>
          </a:xfrm>
          <a:prstGeom prst="roundRect">
            <a:avLst>
              <a:gd name="adj" fmla="val 773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ru-RU"/>
          </a:p>
        </p:txBody>
      </p:sp>
      <p:pic>
        <p:nvPicPr>
          <p:cNvPr id="1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13459" y="1790224"/>
            <a:ext cx="483156" cy="483156"/>
          </a:xfrm>
          <a:prstGeom prst="rect">
            <a:avLst/>
          </a:prstGeom>
        </p:spPr>
      </p:pic>
      <p:pic>
        <p:nvPicPr>
          <p:cNvPr id="1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46333" y="1895951"/>
            <a:ext cx="217408" cy="271701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4813459" y="2434352"/>
            <a:ext cx="2013109" cy="2515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Books</a:t>
            </a:r>
            <a:endParaRPr lang="en-US" sz="1550" dirty="0"/>
          </a:p>
        </p:txBody>
      </p:sp>
      <p:sp>
        <p:nvSpPr>
          <p:cNvPr id="18" name="Text 11"/>
          <p:cNvSpPr/>
          <p:nvPr/>
        </p:nvSpPr>
        <p:spPr>
          <a:xfrm>
            <a:off x="4813459" y="2782491"/>
            <a:ext cx="3605927" cy="5153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Полный каталог доступных книг с метаданными</a:t>
            </a:r>
            <a:endParaRPr lang="en-US" sz="1250" dirty="0"/>
          </a:p>
        </p:txBody>
      </p:sp>
      <p:sp>
        <p:nvSpPr>
          <p:cNvPr id="19" name="Text 12"/>
          <p:cNvSpPr/>
          <p:nvPr/>
        </p:nvSpPr>
        <p:spPr>
          <a:xfrm>
            <a:off x="4813459" y="3394353"/>
            <a:ext cx="3605927" cy="2576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title</a:t>
            </a:r>
            <a:endParaRPr lang="en-US" sz="1250" dirty="0"/>
          </a:p>
        </p:txBody>
      </p:sp>
      <p:sp>
        <p:nvSpPr>
          <p:cNvPr id="20" name="Text 13"/>
          <p:cNvSpPr/>
          <p:nvPr/>
        </p:nvSpPr>
        <p:spPr>
          <a:xfrm>
            <a:off x="4813459" y="3708321"/>
            <a:ext cx="3605927" cy="2576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author</a:t>
            </a:r>
            <a:endParaRPr lang="en-US" sz="1250" dirty="0"/>
          </a:p>
        </p:txBody>
      </p:sp>
      <p:sp>
        <p:nvSpPr>
          <p:cNvPr id="21" name="Text 14"/>
          <p:cNvSpPr/>
          <p:nvPr/>
        </p:nvSpPr>
        <p:spPr>
          <a:xfrm>
            <a:off x="4813459" y="4022288"/>
            <a:ext cx="3605927" cy="2576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genre</a:t>
            </a:r>
            <a:endParaRPr lang="en-US" sz="1250" dirty="0"/>
          </a:p>
        </p:txBody>
      </p:sp>
      <p:sp>
        <p:nvSpPr>
          <p:cNvPr id="22" name="Text 15"/>
          <p:cNvSpPr/>
          <p:nvPr/>
        </p:nvSpPr>
        <p:spPr>
          <a:xfrm>
            <a:off x="4813459" y="4336256"/>
            <a:ext cx="3605927" cy="2576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description</a:t>
            </a:r>
            <a:endParaRPr lang="en-US" sz="1250" dirty="0"/>
          </a:p>
        </p:txBody>
      </p:sp>
      <p:sp>
        <p:nvSpPr>
          <p:cNvPr id="23" name="Shape 16"/>
          <p:cNvSpPr/>
          <p:nvPr/>
        </p:nvSpPr>
        <p:spPr>
          <a:xfrm>
            <a:off x="563642" y="4915853"/>
            <a:ext cx="8016716" cy="2867978"/>
          </a:xfrm>
          <a:prstGeom prst="roundRect">
            <a:avLst>
              <a:gd name="adj" fmla="val 842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ru-RU"/>
          </a:p>
        </p:txBody>
      </p:sp>
      <p:pic>
        <p:nvPicPr>
          <p:cNvPr id="2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4614" y="5076825"/>
            <a:ext cx="483156" cy="483156"/>
          </a:xfrm>
          <a:prstGeom prst="rect">
            <a:avLst/>
          </a:prstGeom>
        </p:spPr>
      </p:pic>
      <p:pic>
        <p:nvPicPr>
          <p:cNvPr id="25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7488" y="5182553"/>
            <a:ext cx="217408" cy="271701"/>
          </a:xfrm>
          <a:prstGeom prst="rect">
            <a:avLst/>
          </a:prstGeom>
        </p:spPr>
      </p:pic>
      <p:sp>
        <p:nvSpPr>
          <p:cNvPr id="26" name="Text 17"/>
          <p:cNvSpPr/>
          <p:nvPr/>
        </p:nvSpPr>
        <p:spPr>
          <a:xfrm>
            <a:off x="724614" y="5720953"/>
            <a:ext cx="2013109" cy="2515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Recommendations</a:t>
            </a:r>
            <a:endParaRPr lang="en-US" sz="1550" dirty="0"/>
          </a:p>
        </p:txBody>
      </p:sp>
      <p:sp>
        <p:nvSpPr>
          <p:cNvPr id="27" name="Text 18"/>
          <p:cNvSpPr/>
          <p:nvPr/>
        </p:nvSpPr>
        <p:spPr>
          <a:xfrm>
            <a:off x="724614" y="6069092"/>
            <a:ext cx="7694771" cy="2576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Магия между тобой и книгой — история взаимодействий</a:t>
            </a:r>
            <a:endParaRPr lang="en-US" sz="1250" dirty="0"/>
          </a:p>
        </p:txBody>
      </p:sp>
      <p:sp>
        <p:nvSpPr>
          <p:cNvPr id="28" name="Text 19"/>
          <p:cNvSpPr/>
          <p:nvPr/>
        </p:nvSpPr>
        <p:spPr>
          <a:xfrm>
            <a:off x="724614" y="6423303"/>
            <a:ext cx="7694771" cy="2576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user_id</a:t>
            </a:r>
            <a:endParaRPr lang="en-US" sz="1250" dirty="0"/>
          </a:p>
        </p:txBody>
      </p:sp>
      <p:sp>
        <p:nvSpPr>
          <p:cNvPr id="29" name="Text 20"/>
          <p:cNvSpPr/>
          <p:nvPr/>
        </p:nvSpPr>
        <p:spPr>
          <a:xfrm>
            <a:off x="724614" y="6737271"/>
            <a:ext cx="7694771" cy="2576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book_id</a:t>
            </a:r>
            <a:endParaRPr lang="en-US" sz="1250" dirty="0"/>
          </a:p>
        </p:txBody>
      </p:sp>
      <p:sp>
        <p:nvSpPr>
          <p:cNvPr id="30" name="Text 21"/>
          <p:cNvSpPr/>
          <p:nvPr/>
        </p:nvSpPr>
        <p:spPr>
          <a:xfrm>
            <a:off x="724614" y="7051238"/>
            <a:ext cx="7694771" cy="2576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reason</a:t>
            </a:r>
            <a:endParaRPr lang="en-US" sz="1250" dirty="0"/>
          </a:p>
        </p:txBody>
      </p:sp>
      <p:sp>
        <p:nvSpPr>
          <p:cNvPr id="31" name="Text 22"/>
          <p:cNvSpPr/>
          <p:nvPr/>
        </p:nvSpPr>
        <p:spPr>
          <a:xfrm>
            <a:off x="724614" y="7365206"/>
            <a:ext cx="7694771" cy="2576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reaction</a:t>
            </a:r>
            <a:endParaRPr lang="en-US" sz="12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3787" y="612338"/>
            <a:ext cx="5527357" cy="6908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REST API </a:t>
            </a:r>
            <a:r>
              <a:rPr lang="en-US" sz="4350" dirty="0">
                <a:solidFill>
                  <a:srgbClr val="000000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🔌</a:t>
            </a:r>
            <a:endParaRPr lang="en-US" sz="4350" dirty="0"/>
          </a:p>
        </p:txBody>
      </p:sp>
      <p:sp>
        <p:nvSpPr>
          <p:cNvPr id="3" name="Text 1"/>
          <p:cNvSpPr/>
          <p:nvPr/>
        </p:nvSpPr>
        <p:spPr>
          <a:xfrm>
            <a:off x="773787" y="1745218"/>
            <a:ext cx="13082826" cy="353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Бот — это не магия, а чёткий API</a:t>
            </a:r>
            <a:endParaRPr lang="en-US" sz="1700" dirty="0"/>
          </a:p>
        </p:txBody>
      </p:sp>
      <p:sp>
        <p:nvSpPr>
          <p:cNvPr id="4" name="Shape 2"/>
          <p:cNvSpPr/>
          <p:nvPr/>
        </p:nvSpPr>
        <p:spPr>
          <a:xfrm>
            <a:off x="773787" y="2347674"/>
            <a:ext cx="6430923" cy="2697004"/>
          </a:xfrm>
          <a:prstGeom prst="roundRect">
            <a:avLst>
              <a:gd name="adj" fmla="val 1230"/>
            </a:avLst>
          </a:prstGeom>
          <a:solidFill>
            <a:srgbClr val="07070C"/>
          </a:solidFill>
          <a:ln w="30480">
            <a:solidFill>
              <a:srgbClr val="3F3F44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5" name="Shape 3"/>
          <p:cNvSpPr/>
          <p:nvPr/>
        </p:nvSpPr>
        <p:spPr>
          <a:xfrm>
            <a:off x="804267" y="2378154"/>
            <a:ext cx="6369963" cy="663178"/>
          </a:xfrm>
          <a:prstGeom prst="rect">
            <a:avLst/>
          </a:prstGeom>
          <a:solidFill>
            <a:srgbClr val="26262B"/>
          </a:solidFill>
          <a:ln/>
        </p:spPr>
        <p:txBody>
          <a:bodyPr/>
          <a:lstStyle/>
          <a:p>
            <a:endParaRPr lang="ru-RU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3454" y="2502456"/>
            <a:ext cx="331589" cy="414457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025247" y="3262313"/>
            <a:ext cx="3721060" cy="3454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GET /v1/users/{telegramId}</a:t>
            </a:r>
            <a:endParaRPr lang="en-US" sz="2150" dirty="0"/>
          </a:p>
        </p:txBody>
      </p:sp>
      <p:sp>
        <p:nvSpPr>
          <p:cNvPr id="8" name="Text 5"/>
          <p:cNvSpPr/>
          <p:nvPr/>
        </p:nvSpPr>
        <p:spPr>
          <a:xfrm>
            <a:off x="1025247" y="3740348"/>
            <a:ext cx="5928003" cy="7074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Получить профиль пользователя — узнать, кто ты и что любишь</a:t>
            </a:r>
            <a:endParaRPr lang="en-US" sz="1700" dirty="0"/>
          </a:p>
        </p:txBody>
      </p:sp>
      <p:sp>
        <p:nvSpPr>
          <p:cNvPr id="9" name="Shape 6"/>
          <p:cNvSpPr/>
          <p:nvPr/>
        </p:nvSpPr>
        <p:spPr>
          <a:xfrm>
            <a:off x="7425690" y="2347674"/>
            <a:ext cx="6430923" cy="2697004"/>
          </a:xfrm>
          <a:prstGeom prst="roundRect">
            <a:avLst>
              <a:gd name="adj" fmla="val 1230"/>
            </a:avLst>
          </a:prstGeom>
          <a:solidFill>
            <a:srgbClr val="07070C"/>
          </a:solidFill>
          <a:ln w="30480">
            <a:solidFill>
              <a:srgbClr val="3F3F44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10" name="Shape 7"/>
          <p:cNvSpPr/>
          <p:nvPr/>
        </p:nvSpPr>
        <p:spPr>
          <a:xfrm>
            <a:off x="7456170" y="2378154"/>
            <a:ext cx="6369963" cy="663178"/>
          </a:xfrm>
          <a:prstGeom prst="rect">
            <a:avLst/>
          </a:prstGeom>
          <a:solidFill>
            <a:srgbClr val="26262B"/>
          </a:solidFill>
          <a:ln/>
        </p:spPr>
        <p:txBody>
          <a:bodyPr/>
          <a:lstStyle/>
          <a:p>
            <a:endParaRPr lang="ru-RU"/>
          </a:p>
        </p:txBody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75357" y="2502456"/>
            <a:ext cx="331589" cy="414457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7677150" y="3262313"/>
            <a:ext cx="5928003" cy="6908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POST /v1/users/{userId}/recommendations</a:t>
            </a:r>
            <a:endParaRPr lang="en-US" sz="2150" dirty="0"/>
          </a:p>
        </p:txBody>
      </p:sp>
      <p:sp>
        <p:nvSpPr>
          <p:cNvPr id="13" name="Text 9"/>
          <p:cNvSpPr/>
          <p:nvPr/>
        </p:nvSpPr>
        <p:spPr>
          <a:xfrm>
            <a:off x="7677150" y="4085749"/>
            <a:ext cx="5928003" cy="7074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Сохранить реакцию на рекомендацию — что тебе понравилось или нет</a:t>
            </a:r>
            <a:endParaRPr lang="en-US" sz="1700" dirty="0"/>
          </a:p>
        </p:txBody>
      </p:sp>
      <p:sp>
        <p:nvSpPr>
          <p:cNvPr id="14" name="Shape 10"/>
          <p:cNvSpPr/>
          <p:nvPr/>
        </p:nvSpPr>
        <p:spPr>
          <a:xfrm>
            <a:off x="773787" y="5265658"/>
            <a:ext cx="6430923" cy="2351603"/>
          </a:xfrm>
          <a:prstGeom prst="roundRect">
            <a:avLst>
              <a:gd name="adj" fmla="val 1410"/>
            </a:avLst>
          </a:prstGeom>
          <a:solidFill>
            <a:srgbClr val="07070C"/>
          </a:solidFill>
          <a:ln w="30480">
            <a:solidFill>
              <a:srgbClr val="3F3F44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15" name="Shape 11"/>
          <p:cNvSpPr/>
          <p:nvPr/>
        </p:nvSpPr>
        <p:spPr>
          <a:xfrm>
            <a:off x="804267" y="5296138"/>
            <a:ext cx="6369963" cy="663178"/>
          </a:xfrm>
          <a:prstGeom prst="rect">
            <a:avLst/>
          </a:prstGeom>
          <a:solidFill>
            <a:srgbClr val="26262B"/>
          </a:solidFill>
          <a:ln/>
        </p:spPr>
        <p:txBody>
          <a:bodyPr/>
          <a:lstStyle/>
          <a:p>
            <a:endParaRPr lang="ru-RU"/>
          </a:p>
        </p:txBody>
      </p:sp>
      <p:pic>
        <p:nvPicPr>
          <p:cNvPr id="1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3454" y="5420439"/>
            <a:ext cx="331589" cy="414457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1025247" y="6180296"/>
            <a:ext cx="3434358" cy="3454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POST /chat/completions</a:t>
            </a:r>
            <a:endParaRPr lang="en-US" sz="2150" dirty="0"/>
          </a:p>
        </p:txBody>
      </p:sp>
      <p:sp>
        <p:nvSpPr>
          <p:cNvPr id="18" name="Text 13"/>
          <p:cNvSpPr/>
          <p:nvPr/>
        </p:nvSpPr>
        <p:spPr>
          <a:xfrm>
            <a:off x="1025247" y="6658332"/>
            <a:ext cx="5928003" cy="7074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Спросить LLM "что дальше читать?" — магия персонализации</a:t>
            </a:r>
            <a:endParaRPr lang="en-US" sz="1700" dirty="0"/>
          </a:p>
        </p:txBody>
      </p:sp>
      <p:sp>
        <p:nvSpPr>
          <p:cNvPr id="19" name="Shape 14"/>
          <p:cNvSpPr/>
          <p:nvPr/>
        </p:nvSpPr>
        <p:spPr>
          <a:xfrm>
            <a:off x="7425690" y="5265658"/>
            <a:ext cx="6430923" cy="2351603"/>
          </a:xfrm>
          <a:prstGeom prst="roundRect">
            <a:avLst>
              <a:gd name="adj" fmla="val 1410"/>
            </a:avLst>
          </a:prstGeom>
          <a:solidFill>
            <a:srgbClr val="07070C"/>
          </a:solidFill>
          <a:ln w="30480">
            <a:solidFill>
              <a:srgbClr val="3F3F44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20" name="Shape 15"/>
          <p:cNvSpPr/>
          <p:nvPr/>
        </p:nvSpPr>
        <p:spPr>
          <a:xfrm>
            <a:off x="7456170" y="5296138"/>
            <a:ext cx="6369963" cy="663178"/>
          </a:xfrm>
          <a:prstGeom prst="rect">
            <a:avLst/>
          </a:prstGeom>
          <a:solidFill>
            <a:srgbClr val="26262B"/>
          </a:solidFill>
          <a:ln/>
        </p:spPr>
        <p:txBody>
          <a:bodyPr/>
          <a:lstStyle/>
          <a:p>
            <a:endParaRPr lang="ru-RU"/>
          </a:p>
        </p:txBody>
      </p:sp>
      <p:pic>
        <p:nvPicPr>
          <p:cNvPr id="2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75357" y="5420439"/>
            <a:ext cx="331589" cy="414457"/>
          </a:xfrm>
          <a:prstGeom prst="rect">
            <a:avLst/>
          </a:prstGeom>
        </p:spPr>
      </p:pic>
      <p:sp>
        <p:nvSpPr>
          <p:cNvPr id="22" name="Text 16"/>
          <p:cNvSpPr/>
          <p:nvPr/>
        </p:nvSpPr>
        <p:spPr>
          <a:xfrm>
            <a:off x="7677150" y="6180296"/>
            <a:ext cx="4212550" cy="3454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GET /users/{telegram_id}/logs</a:t>
            </a:r>
            <a:endParaRPr lang="en-US" sz="2150" dirty="0"/>
          </a:p>
        </p:txBody>
      </p:sp>
      <p:sp>
        <p:nvSpPr>
          <p:cNvPr id="23" name="Text 17"/>
          <p:cNvSpPr/>
          <p:nvPr/>
        </p:nvSpPr>
        <p:spPr>
          <a:xfrm>
            <a:off x="7677150" y="6658332"/>
            <a:ext cx="5928003" cy="7074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Заглянуть в историю книжных приключений и взаимодействий</a:t>
            </a:r>
            <a:endParaRPr lang="en-US" sz="17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32078" y="339566"/>
            <a:ext cx="3327678" cy="3935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Критерии качества </a:t>
            </a:r>
            <a:r>
              <a:rPr lang="en-US" sz="2400" dirty="0">
                <a:solidFill>
                  <a:srgbClr val="000000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✅</a:t>
            </a:r>
            <a:endParaRPr lang="en-US" sz="2400" dirty="0"/>
          </a:p>
        </p:txBody>
      </p:sp>
      <p:sp>
        <p:nvSpPr>
          <p:cNvPr id="3" name="Text 1"/>
          <p:cNvSpPr/>
          <p:nvPr/>
        </p:nvSpPr>
        <p:spPr>
          <a:xfrm>
            <a:off x="432078" y="1041678"/>
            <a:ext cx="1900357" cy="2315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Acceptance Criteria</a:t>
            </a:r>
            <a:endParaRPr lang="en-US" sz="1450" dirty="0"/>
          </a:p>
        </p:txBody>
      </p:sp>
      <p:sp>
        <p:nvSpPr>
          <p:cNvPr id="4" name="Shape 2"/>
          <p:cNvSpPr/>
          <p:nvPr/>
        </p:nvSpPr>
        <p:spPr>
          <a:xfrm>
            <a:off x="432078" y="1412081"/>
            <a:ext cx="277773" cy="277773"/>
          </a:xfrm>
          <a:prstGeom prst="roundRect">
            <a:avLst>
              <a:gd name="adj" fmla="val 6668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5" name="Text 3"/>
          <p:cNvSpPr/>
          <p:nvPr/>
        </p:nvSpPr>
        <p:spPr>
          <a:xfrm>
            <a:off x="833318" y="1454467"/>
            <a:ext cx="1543526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Скорость ответа</a:t>
            </a:r>
            <a:endParaRPr lang="en-US" sz="1200" dirty="0"/>
          </a:p>
        </p:txBody>
      </p:sp>
      <p:sp>
        <p:nvSpPr>
          <p:cNvPr id="6" name="Text 4"/>
          <p:cNvSpPr/>
          <p:nvPr/>
        </p:nvSpPr>
        <p:spPr>
          <a:xfrm>
            <a:off x="833318" y="1770817"/>
            <a:ext cx="7034570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Карточки книг приходят за ≤ 5 секунд</a:t>
            </a:r>
            <a:endParaRPr lang="en-US" sz="950" dirty="0"/>
          </a:p>
        </p:txBody>
      </p:sp>
      <p:sp>
        <p:nvSpPr>
          <p:cNvPr id="7" name="Shape 5"/>
          <p:cNvSpPr/>
          <p:nvPr/>
        </p:nvSpPr>
        <p:spPr>
          <a:xfrm>
            <a:off x="432078" y="2215277"/>
            <a:ext cx="277773" cy="277773"/>
          </a:xfrm>
          <a:prstGeom prst="roundRect">
            <a:avLst>
              <a:gd name="adj" fmla="val 6668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8" name="Text 6"/>
          <p:cNvSpPr/>
          <p:nvPr/>
        </p:nvSpPr>
        <p:spPr>
          <a:xfrm>
            <a:off x="833318" y="2257663"/>
            <a:ext cx="1550075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Объяснение выбора</a:t>
            </a:r>
            <a:endParaRPr lang="en-US" sz="1200" dirty="0"/>
          </a:p>
        </p:txBody>
      </p:sp>
      <p:sp>
        <p:nvSpPr>
          <p:cNvPr id="9" name="Text 7"/>
          <p:cNvSpPr/>
          <p:nvPr/>
        </p:nvSpPr>
        <p:spPr>
          <a:xfrm>
            <a:off x="833318" y="2574012"/>
            <a:ext cx="7034570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Каждая рекомендация с причиной "почему"</a:t>
            </a:r>
            <a:endParaRPr lang="en-US" sz="950" dirty="0"/>
          </a:p>
        </p:txBody>
      </p:sp>
      <p:sp>
        <p:nvSpPr>
          <p:cNvPr id="10" name="Shape 8"/>
          <p:cNvSpPr/>
          <p:nvPr/>
        </p:nvSpPr>
        <p:spPr>
          <a:xfrm>
            <a:off x="432078" y="3018473"/>
            <a:ext cx="277773" cy="277773"/>
          </a:xfrm>
          <a:prstGeom prst="roundRect">
            <a:avLst>
              <a:gd name="adj" fmla="val 6668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11" name="Text 9"/>
          <p:cNvSpPr/>
          <p:nvPr/>
        </p:nvSpPr>
        <p:spPr>
          <a:xfrm>
            <a:off x="833318" y="3060859"/>
            <a:ext cx="1711166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Обучение на реакциях</a:t>
            </a:r>
            <a:endParaRPr lang="en-US" sz="1200" dirty="0"/>
          </a:p>
        </p:txBody>
      </p:sp>
      <p:sp>
        <p:nvSpPr>
          <p:cNvPr id="12" name="Text 10"/>
          <p:cNvSpPr/>
          <p:nvPr/>
        </p:nvSpPr>
        <p:spPr>
          <a:xfrm>
            <a:off x="833318" y="3377208"/>
            <a:ext cx="7034570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Твои лайки влияют на будущие рекомендации</a:t>
            </a:r>
            <a:endParaRPr lang="en-US" sz="950" dirty="0"/>
          </a:p>
        </p:txBody>
      </p:sp>
      <p:sp>
        <p:nvSpPr>
          <p:cNvPr id="13" name="Shape 11"/>
          <p:cNvSpPr/>
          <p:nvPr/>
        </p:nvSpPr>
        <p:spPr>
          <a:xfrm>
            <a:off x="432078" y="3821668"/>
            <a:ext cx="277773" cy="277773"/>
          </a:xfrm>
          <a:prstGeom prst="roundRect">
            <a:avLst>
              <a:gd name="adj" fmla="val 6668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14" name="Text 12"/>
          <p:cNvSpPr/>
          <p:nvPr/>
        </p:nvSpPr>
        <p:spPr>
          <a:xfrm>
            <a:off x="833318" y="3864054"/>
            <a:ext cx="1551146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Отказоустойчивость</a:t>
            </a:r>
            <a:endParaRPr lang="en-US" sz="1200" dirty="0"/>
          </a:p>
        </p:txBody>
      </p:sp>
      <p:sp>
        <p:nvSpPr>
          <p:cNvPr id="15" name="Text 13"/>
          <p:cNvSpPr/>
          <p:nvPr/>
        </p:nvSpPr>
        <p:spPr>
          <a:xfrm>
            <a:off x="833318" y="4180403"/>
            <a:ext cx="7034570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При сбое LLM бот продолжает работать</a:t>
            </a:r>
            <a:endParaRPr lang="en-US" sz="950" dirty="0"/>
          </a:p>
        </p:txBody>
      </p:sp>
      <p:sp>
        <p:nvSpPr>
          <p:cNvPr id="16" name="Text 14"/>
          <p:cNvSpPr/>
          <p:nvPr/>
        </p:nvSpPr>
        <p:spPr>
          <a:xfrm>
            <a:off x="8176736" y="1041678"/>
            <a:ext cx="2935486" cy="2315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Нефункциональные требования</a:t>
            </a:r>
            <a:endParaRPr lang="en-US" sz="1450" dirty="0"/>
          </a:p>
        </p:txBody>
      </p:sp>
      <p:sp>
        <p:nvSpPr>
          <p:cNvPr id="17" name="Text 15"/>
          <p:cNvSpPr/>
          <p:nvPr/>
        </p:nvSpPr>
        <p:spPr>
          <a:xfrm>
            <a:off x="10431780" y="2214682"/>
            <a:ext cx="1518761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2</a:t>
            </a:r>
            <a:endParaRPr lang="en-US" sz="2400" dirty="0"/>
          </a:p>
        </p:txBody>
      </p:sp>
      <p:pic>
        <p:nvPicPr>
          <p:cNvPr id="1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5093" y="1442918"/>
            <a:ext cx="1852255" cy="1852255"/>
          </a:xfrm>
          <a:prstGeom prst="rect">
            <a:avLst/>
          </a:prstGeom>
        </p:spPr>
      </p:pic>
      <p:sp>
        <p:nvSpPr>
          <p:cNvPr id="19" name="Text 16"/>
          <p:cNvSpPr/>
          <p:nvPr/>
        </p:nvSpPr>
        <p:spPr>
          <a:xfrm>
            <a:off x="10419517" y="3449479"/>
            <a:ext cx="1543526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Секунды</a:t>
            </a:r>
            <a:endParaRPr lang="en-US" sz="1200" dirty="0"/>
          </a:p>
        </p:txBody>
      </p:sp>
      <p:sp>
        <p:nvSpPr>
          <p:cNvPr id="20" name="Text 17"/>
          <p:cNvSpPr/>
          <p:nvPr/>
        </p:nvSpPr>
        <p:spPr>
          <a:xfrm>
            <a:off x="8176736" y="3765828"/>
            <a:ext cx="6029087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550"/>
              </a:lnSpc>
              <a:buNone/>
            </a:pPr>
            <a:r>
              <a:rPr lang="en-US" sz="9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Средний отклик API</a:t>
            </a:r>
            <a:endParaRPr lang="en-US" sz="950" dirty="0"/>
          </a:p>
        </p:txBody>
      </p:sp>
      <p:sp>
        <p:nvSpPr>
          <p:cNvPr id="21" name="Text 18"/>
          <p:cNvSpPr/>
          <p:nvPr/>
        </p:nvSpPr>
        <p:spPr>
          <a:xfrm>
            <a:off x="10431780" y="5012888"/>
            <a:ext cx="1518761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99.5%</a:t>
            </a:r>
            <a:endParaRPr lang="en-US" sz="2400" dirty="0"/>
          </a:p>
        </p:txBody>
      </p:sp>
      <p:pic>
        <p:nvPicPr>
          <p:cNvPr id="22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65093" y="4241125"/>
            <a:ext cx="1852255" cy="1852255"/>
          </a:xfrm>
          <a:prstGeom prst="rect">
            <a:avLst/>
          </a:prstGeom>
        </p:spPr>
      </p:pic>
      <p:sp>
        <p:nvSpPr>
          <p:cNvPr id="23" name="Text 19"/>
          <p:cNvSpPr/>
          <p:nvPr/>
        </p:nvSpPr>
        <p:spPr>
          <a:xfrm>
            <a:off x="10419517" y="6247686"/>
            <a:ext cx="1543526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Uptime</a:t>
            </a:r>
            <a:endParaRPr lang="en-US" sz="1200" dirty="0"/>
          </a:p>
        </p:txBody>
      </p:sp>
      <p:sp>
        <p:nvSpPr>
          <p:cNvPr id="24" name="Text 20"/>
          <p:cNvSpPr/>
          <p:nvPr/>
        </p:nvSpPr>
        <p:spPr>
          <a:xfrm>
            <a:off x="8176736" y="6564035"/>
            <a:ext cx="6029087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550"/>
              </a:lnSpc>
              <a:buNone/>
            </a:pPr>
            <a:r>
              <a:rPr lang="en-US" sz="9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Надёжность системы</a:t>
            </a:r>
            <a:endParaRPr lang="en-US" sz="950" dirty="0"/>
          </a:p>
        </p:txBody>
      </p:sp>
      <p:sp>
        <p:nvSpPr>
          <p:cNvPr id="25" name="Text 21"/>
          <p:cNvSpPr/>
          <p:nvPr/>
        </p:nvSpPr>
        <p:spPr>
          <a:xfrm>
            <a:off x="8176736" y="6900386"/>
            <a:ext cx="6029087" cy="2051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000000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🛡️</a:t>
            </a:r>
            <a:r>
              <a:rPr lang="en-US" sz="9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</a:t>
            </a:r>
            <a:r>
              <a:rPr lang="en-US" sz="95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Безопасность:</a:t>
            </a:r>
            <a:r>
              <a:rPr lang="en-US" sz="9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только авторизованные пользователи</a:t>
            </a:r>
            <a:endParaRPr lang="en-US" sz="950" dirty="0"/>
          </a:p>
        </p:txBody>
      </p:sp>
      <p:sp>
        <p:nvSpPr>
          <p:cNvPr id="26" name="Text 22"/>
          <p:cNvSpPr/>
          <p:nvPr/>
        </p:nvSpPr>
        <p:spPr>
          <a:xfrm>
            <a:off x="8176736" y="7216616"/>
            <a:ext cx="6029087" cy="2051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000000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🧠</a:t>
            </a:r>
            <a:r>
              <a:rPr lang="en-US" sz="9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</a:t>
            </a:r>
            <a:r>
              <a:rPr lang="en-US" sz="95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Наблюдаемость:</a:t>
            </a:r>
            <a:r>
              <a:rPr lang="en-US" sz="9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трейсинг, алерты, логи</a:t>
            </a:r>
            <a:endParaRPr lang="en-US" sz="950" dirty="0"/>
          </a:p>
        </p:txBody>
      </p:sp>
      <p:sp>
        <p:nvSpPr>
          <p:cNvPr id="27" name="Text 23"/>
          <p:cNvSpPr/>
          <p:nvPr/>
        </p:nvSpPr>
        <p:spPr>
          <a:xfrm>
            <a:off x="8361878" y="7560588"/>
            <a:ext cx="5843945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"Если книга плохая — это не баг, это эксперимент"</a:t>
            </a:r>
            <a:endParaRPr lang="en-US" sz="950" dirty="0"/>
          </a:p>
        </p:txBody>
      </p:sp>
      <p:sp>
        <p:nvSpPr>
          <p:cNvPr id="28" name="Shape 24"/>
          <p:cNvSpPr/>
          <p:nvPr/>
        </p:nvSpPr>
        <p:spPr>
          <a:xfrm>
            <a:off x="8176736" y="7560588"/>
            <a:ext cx="15240" cy="197525"/>
          </a:xfrm>
          <a:prstGeom prst="rect">
            <a:avLst/>
          </a:prstGeom>
          <a:solidFill>
            <a:srgbClr val="97B8FF"/>
          </a:solidFill>
          <a:ln/>
        </p:spPr>
        <p:txBody>
          <a:bodyPr/>
          <a:lstStyle/>
          <a:p>
            <a:endParaRPr lang="ru-RU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</TotalTime>
  <Words>714</Words>
  <Application>Microsoft Office PowerPoint</Application>
  <PresentationFormat>Произвольный</PresentationFormat>
  <Paragraphs>132</Paragraphs>
  <Slides>10</Slides>
  <Notes>10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4" baseType="lpstr">
      <vt:lpstr>Arial</vt:lpstr>
      <vt:lpstr>Noto Sans TC</vt:lpstr>
      <vt:lpstr>Sora Medium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admin</cp:lastModifiedBy>
  <cp:revision>3</cp:revision>
  <dcterms:created xsi:type="dcterms:W3CDTF">2025-10-14T13:42:51Z</dcterms:created>
  <dcterms:modified xsi:type="dcterms:W3CDTF">2025-10-14T14:06:09Z</dcterms:modified>
</cp:coreProperties>
</file>